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65" r:id="rId4"/>
    <p:sldId id="261" r:id="rId5"/>
    <p:sldId id="258" r:id="rId6"/>
    <p:sldId id="271" r:id="rId7"/>
    <p:sldId id="273" r:id="rId8"/>
    <p:sldId id="274" r:id="rId9"/>
    <p:sldId id="257" r:id="rId10"/>
    <p:sldId id="272" r:id="rId11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l\Documents\uddannelseDiagramAp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 sz="1800" b="1" i="0" baseline="0" dirty="0" smtClean="0">
                <a:effectLst/>
              </a:rPr>
              <a:t>”Education</a:t>
            </a:r>
            <a:r>
              <a:rPr lang="da-DK" sz="1800" b="1" i="0" baseline="0" dirty="0">
                <a:effectLst/>
              </a:rPr>
              <a:t>" </a:t>
            </a:r>
            <a:r>
              <a:rPr lang="da-DK" sz="1800" b="1" i="0" baseline="0" dirty="0" smtClean="0">
                <a:effectLst/>
              </a:rPr>
              <a:t>kategorier - </a:t>
            </a:r>
            <a:r>
              <a:rPr lang="da-DK" sz="1800" b="1" i="0" baseline="0" dirty="0">
                <a:effectLst/>
              </a:rPr>
              <a:t>DK, Canada, Irland, Sverige, Norge</a:t>
            </a:r>
            <a:endParaRPr lang="da-DK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'Ark1'!$B$1:$B$10</c:f>
              <c:strCache>
                <c:ptCount val="10"/>
                <c:pt idx="0">
                  <c:v>Astronomi og NASA</c:v>
                </c:pt>
                <c:pt idx="1">
                  <c:v>Oversæt / translate</c:v>
                </c:pt>
                <c:pt idx="2">
                  <c:v>Engelsk, fransk, spansk</c:v>
                </c:pt>
                <c:pt idx="3">
                  <c:v>Kørekort </c:v>
                </c:pt>
                <c:pt idx="4">
                  <c:v>Leg, lær og spil</c:v>
                </c:pt>
                <c:pt idx="5">
                  <c:v>Konference</c:v>
                </c:pt>
                <c:pt idx="6">
                  <c:v>Tutorials og artikler</c:v>
                </c:pt>
                <c:pt idx="7">
                  <c:v>IQ test</c:v>
                </c:pt>
                <c:pt idx="8">
                  <c:v>Eksamenstræning</c:v>
                </c:pt>
                <c:pt idx="9">
                  <c:v>Kunst og litteratur</c:v>
                </c:pt>
              </c:strCache>
            </c:strRef>
          </c:cat>
          <c:val>
            <c:numRef>
              <c:f>'Ark1'!$A$1:$A$10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8529280"/>
        <c:axId val="78530816"/>
        <c:axId val="0"/>
      </c:bar3DChart>
      <c:catAx>
        <c:axId val="78529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 i="0"/>
            </a:pPr>
            <a:endParaRPr lang="da-DK"/>
          </a:p>
        </c:txPr>
        <c:crossAx val="78530816"/>
        <c:crosses val="autoZero"/>
        <c:auto val="1"/>
        <c:lblAlgn val="ctr"/>
        <c:lblOffset val="100"/>
        <c:noMultiLvlLbl val="0"/>
      </c:catAx>
      <c:valAx>
        <c:axId val="78530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529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a-DK" baseline="0" dirty="0" smtClean="0"/>
              <a:t>"Reference” kategorier </a:t>
            </a:r>
            <a:r>
              <a:rPr lang="da-DK" baseline="0" dirty="0"/>
              <a:t>- DK, Canada, Irland, Sverige, Norge</a:t>
            </a:r>
            <a:endParaRPr lang="da-DK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'Ark1'!$B$1:$B$9</c:f>
              <c:strCache>
                <c:ptCount val="9"/>
                <c:pt idx="0">
                  <c:v>Håndbøger - fakta, guides …</c:v>
                </c:pt>
                <c:pt idx="1">
                  <c:v>Oversæt / translater</c:v>
                </c:pt>
                <c:pt idx="2">
                  <c:v>Ordbøger</c:v>
                </c:pt>
                <c:pt idx="3">
                  <c:v>Leksika</c:v>
                </c:pt>
                <c:pt idx="4">
                  <c:v>Oplysning (EU, forsvar ..)</c:v>
                </c:pt>
                <c:pt idx="5">
                  <c:v>Søgning Google</c:v>
                </c:pt>
                <c:pt idx="6">
                  <c:v>Arg. Reality browser</c:v>
                </c:pt>
                <c:pt idx="7">
                  <c:v>TV guide &amp; ringetoner</c:v>
                </c:pt>
                <c:pt idx="8">
                  <c:v>Citater</c:v>
                </c:pt>
              </c:strCache>
            </c:strRef>
          </c:cat>
          <c:val>
            <c:numRef>
              <c:f>'Ark1'!$A$1:$A$9</c:f>
              <c:numCache>
                <c:formatCode>General</c:formatCode>
                <c:ptCount val="9"/>
                <c:pt idx="0">
                  <c:v>11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78548352"/>
        <c:axId val="78570624"/>
        <c:axId val="0"/>
      </c:bar3DChart>
      <c:catAx>
        <c:axId val="78548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da-DK"/>
          </a:p>
        </c:txPr>
        <c:crossAx val="78570624"/>
        <c:crosses val="autoZero"/>
        <c:auto val="1"/>
        <c:lblAlgn val="ctr"/>
        <c:lblOffset val="100"/>
        <c:noMultiLvlLbl val="0"/>
      </c:catAx>
      <c:valAx>
        <c:axId val="78570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8548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22BF4-6D45-40A9-8A8D-A47DA2B156FA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89B5B-F089-4F5D-8F13-7BED30DE0B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826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17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11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84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349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3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549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2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1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0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296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07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0146-0AC0-4DBD-AB90-66D796CDF549}" type="datetimeFigureOut">
              <a:rPr lang="da-DK" smtClean="0"/>
              <a:t>23-05-2013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4D7D-446C-435E-B6E7-7EC009F50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20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Populære </a:t>
            </a:r>
            <a:r>
              <a:rPr lang="da-DK" dirty="0" err="1"/>
              <a:t>a</a:t>
            </a:r>
            <a:r>
              <a:rPr lang="da-DK" dirty="0" err="1" smtClean="0"/>
              <a:t>pp</a:t>
            </a:r>
            <a:r>
              <a:rPr lang="da-DK" dirty="0" smtClean="0"/>
              <a:t> typer</a:t>
            </a:r>
            <a:br>
              <a:rPr lang="da-DK" dirty="0" smtClean="0"/>
            </a:br>
            <a:r>
              <a:rPr lang="da-DK" dirty="0" smtClean="0"/>
              <a:t>- øjebliksbillede Q1, 2013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91584" y="4869160"/>
            <a:ext cx="6400800" cy="1752600"/>
          </a:xfrm>
        </p:spPr>
        <p:txBody>
          <a:bodyPr/>
          <a:lstStyle/>
          <a:p>
            <a:r>
              <a:rPr lang="da-DK" sz="1600" dirty="0" smtClean="0"/>
              <a:t>F. H. Lippke</a:t>
            </a:r>
            <a:r>
              <a:rPr lang="da-DK" sz="1600" dirty="0" smtClean="0"/>
              <a:t>, 2013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3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… </a:t>
            </a:r>
            <a:r>
              <a:rPr lang="da-DK" dirty="0" smtClean="0"/>
              <a:t>og så et </a:t>
            </a:r>
            <a:r>
              <a:rPr lang="da-DK" dirty="0" smtClean="0"/>
              <a:t>par </a:t>
            </a:r>
            <a:r>
              <a:rPr lang="da-DK" dirty="0" smtClean="0"/>
              <a:t>løse statements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 smtClean="0"/>
              <a:t>… Googles </a:t>
            </a:r>
            <a:r>
              <a:rPr lang="da-DK" sz="2800" dirty="0"/>
              <a:t>nye briller er til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at tale </a:t>
            </a:r>
            <a:r>
              <a:rPr lang="da-DK" sz="2800" dirty="0" smtClean="0"/>
              <a:t>med </a:t>
            </a:r>
            <a:r>
              <a:rPr lang="da-DK" sz="2800" dirty="0" smtClean="0"/>
              <a:t>via </a:t>
            </a:r>
            <a:r>
              <a:rPr lang="da-DK" sz="2800" dirty="0" smtClean="0"/>
              <a:t>din mobil. 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Den </a:t>
            </a:r>
            <a:r>
              <a:rPr lang="da-DK" sz="2800" dirty="0" smtClean="0"/>
              <a:t>skal have </a:t>
            </a:r>
            <a:r>
              <a:rPr lang="da-DK" sz="2800" dirty="0" err="1" smtClean="0"/>
              <a:t>apps</a:t>
            </a:r>
            <a:r>
              <a:rPr lang="da-DK" sz="2800" dirty="0" smtClean="0"/>
              <a:t> …</a:t>
            </a:r>
            <a:br>
              <a:rPr lang="da-DK" sz="2800" dirty="0" smtClean="0"/>
            </a:br>
            <a:r>
              <a:rPr lang="da-DK" sz="2800" dirty="0" smtClean="0">
                <a:solidFill>
                  <a:srgbClr val="FF0000"/>
                </a:solidFill>
              </a:rPr>
              <a:t>Politiken.dk 24/4-13</a:t>
            </a:r>
          </a:p>
          <a:p>
            <a:pPr marL="0" indent="0">
              <a:buNone/>
            </a:pPr>
            <a:endParaRPr lang="da-DK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… Retailers should look </a:t>
            </a:r>
            <a:r>
              <a:rPr lang="en-US" sz="2800" dirty="0"/>
              <a:t>at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</a:t>
            </a:r>
            <a:r>
              <a:rPr lang="en-US" sz="2800" dirty="0"/>
              <a:t>they </a:t>
            </a:r>
            <a:r>
              <a:rPr lang="en-US" sz="2800" dirty="0" smtClean="0"/>
              <a:t>integrate </a:t>
            </a:r>
            <a:r>
              <a:rPr lang="en-US" sz="2800" dirty="0" smtClean="0"/>
              <a:t>social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sharing </a:t>
            </a:r>
            <a:r>
              <a:rPr lang="en-US" sz="2800" dirty="0" smtClean="0"/>
              <a:t>features </a:t>
            </a:r>
            <a:r>
              <a:rPr lang="en-US" sz="2800" dirty="0"/>
              <a:t>in retail </a:t>
            </a:r>
            <a:r>
              <a:rPr lang="en-US" sz="2800" dirty="0" smtClean="0"/>
              <a:t>apps </a:t>
            </a:r>
            <a:r>
              <a:rPr lang="en-US" sz="2800" dirty="0"/>
              <a:t>and </a:t>
            </a:r>
            <a:r>
              <a:rPr lang="en-US" sz="2800" dirty="0" smtClean="0"/>
              <a:t>catalogs </a:t>
            </a:r>
            <a:r>
              <a:rPr lang="en-US" sz="2800" dirty="0"/>
              <a:t>- such as </a:t>
            </a:r>
            <a:r>
              <a:rPr lang="en-US" sz="2800" dirty="0" smtClean="0"/>
              <a:t>sharing </a:t>
            </a:r>
            <a:r>
              <a:rPr lang="en-US" sz="2800" dirty="0" smtClean="0"/>
              <a:t>products</a:t>
            </a:r>
            <a:r>
              <a:rPr lang="en-US" sz="2800" dirty="0"/>
              <a:t>, reviews </a:t>
            </a:r>
            <a:r>
              <a:rPr lang="en-US" sz="2800" dirty="0" smtClean="0"/>
              <a:t>and news …</a:t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FF0000"/>
                </a:solidFill>
              </a:rPr>
              <a:t>BizReport</a:t>
            </a:r>
            <a:r>
              <a:rPr lang="en-US" sz="2800" dirty="0" smtClean="0">
                <a:solidFill>
                  <a:srgbClr val="FF0000"/>
                </a:solidFill>
              </a:rPr>
              <a:t> 12/4-13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2000" dirty="0"/>
          </a:p>
        </p:txBody>
      </p:sp>
      <p:pic>
        <p:nvPicPr>
          <p:cNvPr id="1028" name="Picture 4" descr="File:A Google Glass wear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38884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86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32656"/>
            <a:ext cx="8401050" cy="652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6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832648" cy="657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7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 smtClean="0"/>
              <a:t>Top 10 </a:t>
            </a:r>
            <a:r>
              <a:rPr lang="da-DK" sz="3600" b="1" dirty="0" err="1" smtClean="0"/>
              <a:t>Apps</a:t>
            </a:r>
            <a:r>
              <a:rPr lang="da-DK" sz="3600" b="1" dirty="0" smtClean="0"/>
              <a:t> – Reference – </a:t>
            </a:r>
            <a:r>
              <a:rPr lang="da-DK" sz="3600" b="1" dirty="0" err="1" smtClean="0"/>
              <a:t>iTunes</a:t>
            </a:r>
            <a:r>
              <a:rPr lang="da-DK" sz="3600" b="1" dirty="0" smtClean="0"/>
              <a:t> 15.03.13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19" y="1336038"/>
            <a:ext cx="1791868" cy="50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146" y="1340768"/>
            <a:ext cx="1848854" cy="502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40768"/>
            <a:ext cx="1872633" cy="506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36038"/>
            <a:ext cx="2164403" cy="506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1990216" cy="50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9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Top 10 Apps - Education – iTunes, 15.05.13</a:t>
            </a:r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1934729" cy="50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3" y="1264381"/>
            <a:ext cx="2137407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31" y="1268760"/>
            <a:ext cx="2102346" cy="520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4381"/>
            <a:ext cx="2054469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340768"/>
            <a:ext cx="1802849" cy="47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759715"/>
              </p:ext>
            </p:extLst>
          </p:nvPr>
        </p:nvGraphicFramePr>
        <p:xfrm>
          <a:off x="-23812" y="485775"/>
          <a:ext cx="9191624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7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33623"/>
              </p:ext>
            </p:extLst>
          </p:nvPr>
        </p:nvGraphicFramePr>
        <p:xfrm>
          <a:off x="71437" y="762000"/>
          <a:ext cx="9001125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9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Top kategorier … Q1, 2013</a:t>
            </a:r>
            <a:endParaRPr lang="da-DK" sz="6000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867731"/>
              </p:ext>
            </p:extLst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dirty="0" smtClean="0"/>
                        <a:t>Generel</a:t>
                      </a:r>
                      <a:r>
                        <a:rPr lang="da-DK" baseline="0" dirty="0" smtClean="0"/>
                        <a:t> Top 10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Reference</a:t>
                      </a:r>
                      <a:r>
                        <a:rPr lang="da-DK" baseline="0" dirty="0" smtClean="0"/>
                        <a:t> kategorier  **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Uddannelse kategorier *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Spil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Uddannelse *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Underholdning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Livsstil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Bøger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Erhverv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Hjælpeprogrammer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Rejser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Musik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Reference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Håndbøger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Ordbøger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Leksika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Oplysning (EU …)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Arg. Reality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Citater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Astronomi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Lær sprog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Kørekort teori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Lege og læringsspil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Konference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err="1" smtClean="0"/>
                        <a:t>Tutorials</a:t>
                      </a:r>
                      <a:r>
                        <a:rPr lang="da-DK" dirty="0" smtClean="0"/>
                        <a:t> og artikler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IQ tests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Eksamenstræning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dirty="0" smtClean="0"/>
                        <a:t>Litteratur og kunst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da-D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6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Annoncer &amp; Reklamer</a:t>
            </a:r>
            <a:br>
              <a:rPr lang="da-DK" dirty="0" smtClean="0"/>
            </a:br>
            <a:r>
              <a:rPr lang="da-DK" sz="2000" dirty="0" smtClean="0"/>
              <a:t>Q1 2013, </a:t>
            </a:r>
            <a:r>
              <a:rPr lang="da-DK" sz="2000" dirty="0" err="1" smtClean="0"/>
              <a:t>Facebook</a:t>
            </a:r>
            <a:r>
              <a:rPr lang="da-DK" sz="2000" dirty="0" smtClean="0"/>
              <a:t>: </a:t>
            </a:r>
            <a:r>
              <a:rPr lang="da-DK" sz="2000" dirty="0" smtClean="0"/>
              <a:t> </a:t>
            </a:r>
            <a:r>
              <a:rPr lang="da-DK" sz="2000" dirty="0" smtClean="0"/>
              <a:t>30</a:t>
            </a:r>
            <a:r>
              <a:rPr lang="da-DK" sz="2000" dirty="0"/>
              <a:t>% indtjening til </a:t>
            </a:r>
            <a:r>
              <a:rPr lang="da-DK" sz="2000" dirty="0" err="1"/>
              <a:t>facebook</a:t>
            </a:r>
            <a:r>
              <a:rPr lang="da-DK" sz="2000" dirty="0"/>
              <a:t> </a:t>
            </a:r>
            <a:r>
              <a:rPr lang="da-DK" sz="2000" dirty="0" smtClean="0"/>
              <a:t>kommer fra </a:t>
            </a:r>
            <a:r>
              <a:rPr lang="da-DK" sz="2000" dirty="0"/>
              <a:t>mobilannoncer 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17% brugere går på FB </a:t>
            </a:r>
            <a:r>
              <a:rPr lang="da-DK" sz="2000" dirty="0" smtClean="0"/>
              <a:t>kun med mobiltelefon</a:t>
            </a:r>
            <a:r>
              <a:rPr lang="da-DK" sz="2000" dirty="0" smtClean="0"/>
              <a:t> = ca. 187 mio. brugere  </a:t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Picture 2" descr="https://d28wbuch0jlv7v.cloudfront.net/images/infografik/normal/ChartOfTheDay_1078_Facebooks_mobile_users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92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4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127</Words>
  <Application>Microsoft Office PowerPoint</Application>
  <PresentationFormat>Skærmshow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Populære app typer - øjebliksbillede Q1, 2013</vt:lpstr>
      <vt:lpstr>PowerPoint-præsentation</vt:lpstr>
      <vt:lpstr>PowerPoint-præsentation</vt:lpstr>
      <vt:lpstr>Top 10 Apps – Reference – iTunes 15.03.13</vt:lpstr>
      <vt:lpstr>Top 10 Apps - Education – iTunes, 15.05.13</vt:lpstr>
      <vt:lpstr>PowerPoint-præsentation</vt:lpstr>
      <vt:lpstr>PowerPoint-præsentation</vt:lpstr>
      <vt:lpstr>Top kategorier … Q1, 2013</vt:lpstr>
      <vt:lpstr>Annoncer &amp; Reklamer Q1 2013, Facebook:  30% indtjening til facebook kommer fra mobilannoncer  17% brugere går på FB kun med mobiltelefon = ca. 187 mio. brugere   </vt:lpstr>
      <vt:lpstr>… og så et par løse statements</vt:lpstr>
    </vt:vector>
  </TitlesOfParts>
  <Company>Bruger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og populære app typer - øjebliksbillede</dc:title>
  <dc:creator>Flemming Lippke</dc:creator>
  <cp:lastModifiedBy>Flemming Lippke</cp:lastModifiedBy>
  <cp:revision>41</cp:revision>
  <cp:lastPrinted>2013-05-16T13:06:40Z</cp:lastPrinted>
  <dcterms:created xsi:type="dcterms:W3CDTF">2013-05-15T11:02:55Z</dcterms:created>
  <dcterms:modified xsi:type="dcterms:W3CDTF">2013-05-23T08:53:40Z</dcterms:modified>
</cp:coreProperties>
</file>